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75" r:id="rId1"/>
  </p:sldMasterIdLst>
  <p:sldIdLst>
    <p:sldId id="272" r:id="rId2"/>
    <p:sldId id="256" r:id="rId3"/>
    <p:sldId id="257" r:id="rId4"/>
    <p:sldId id="259" r:id="rId5"/>
    <p:sldId id="266" r:id="rId6"/>
    <p:sldId id="265" r:id="rId7"/>
    <p:sldId id="274" r:id="rId8"/>
    <p:sldId id="268" r:id="rId9"/>
    <p:sldId id="267" r:id="rId10"/>
    <p:sldId id="269" r:id="rId11"/>
    <p:sldId id="270" r:id="rId12"/>
    <p:sldId id="275" r:id="rId13"/>
    <p:sldId id="273" r:id="rId14"/>
    <p:sldId id="258" r:id="rId15"/>
    <p:sldId id="261" r:id="rId16"/>
    <p:sldId id="262" r:id="rId17"/>
    <p:sldId id="271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0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6761" autoAdjust="0"/>
  </p:normalViewPr>
  <p:slideViewPr>
    <p:cSldViewPr snapToGrid="0">
      <p:cViewPr varScale="1">
        <p:scale>
          <a:sx n="83" d="100"/>
          <a:sy n="83" d="100"/>
        </p:scale>
        <p:origin x="686" y="8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C48D32B9-BA29-459A-B9DC-DCC8D1AFDF58}" type="datetimeFigureOut">
              <a:rPr lang="en-US" smtClean="0"/>
              <a:t>1/17/2023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BB77F3B0-5B06-4CC1-AD04-55EDF517B804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5446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D32B9-BA29-459A-B9DC-DCC8D1AFDF58}" type="datetimeFigureOut">
              <a:rPr lang="en-US" smtClean="0"/>
              <a:t>1/17/2023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7F3B0-5B06-4CC1-AD04-55EDF517B8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2945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D32B9-BA29-459A-B9DC-DCC8D1AFDF58}" type="datetimeFigureOut">
              <a:rPr lang="en-US" smtClean="0"/>
              <a:t>1/17/2023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7F3B0-5B06-4CC1-AD04-55EDF517B804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30933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D32B9-BA29-459A-B9DC-DCC8D1AFDF58}" type="datetimeFigureOut">
              <a:rPr lang="en-US" smtClean="0"/>
              <a:t>1/17/2023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7F3B0-5B06-4CC1-AD04-55EDF517B804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4781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D32B9-BA29-459A-B9DC-DCC8D1AFDF58}" type="datetimeFigureOut">
              <a:rPr lang="en-US" smtClean="0"/>
              <a:t>1/17/2023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7F3B0-5B06-4CC1-AD04-55EDF517B8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5642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D32B9-BA29-459A-B9DC-DCC8D1AFDF58}" type="datetimeFigureOut">
              <a:rPr lang="en-US" smtClean="0"/>
              <a:t>1/17/2023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7F3B0-5B06-4CC1-AD04-55EDF517B804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22837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D32B9-BA29-459A-B9DC-DCC8D1AFDF58}" type="datetimeFigureOut">
              <a:rPr lang="en-US" smtClean="0"/>
              <a:t>1/17/2023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7F3B0-5B06-4CC1-AD04-55EDF517B804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73770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D32B9-BA29-459A-B9DC-DCC8D1AFDF58}" type="datetimeFigureOut">
              <a:rPr lang="en-US" smtClean="0"/>
              <a:t>1/17/2023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7F3B0-5B06-4CC1-AD04-55EDF517B804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24248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D32B9-BA29-459A-B9DC-DCC8D1AFDF58}" type="datetimeFigureOut">
              <a:rPr lang="en-US" smtClean="0"/>
              <a:t>1/17/2023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7F3B0-5B06-4CC1-AD04-55EDF517B804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55844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D32B9-BA29-459A-B9DC-DCC8D1AFDF58}" type="datetimeFigureOut">
              <a:rPr lang="en-US" smtClean="0"/>
              <a:t>1/17/2023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7F3B0-5B06-4CC1-AD04-55EDF517B8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6791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D32B9-BA29-459A-B9DC-DCC8D1AFDF58}" type="datetimeFigureOut">
              <a:rPr lang="en-US" smtClean="0"/>
              <a:t>1/17/2023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7F3B0-5B06-4CC1-AD04-55EDF517B804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20007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D32B9-BA29-459A-B9DC-DCC8D1AFDF58}" type="datetimeFigureOut">
              <a:rPr lang="en-US" smtClean="0"/>
              <a:t>1/17/2023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7F3B0-5B06-4CC1-AD04-55EDF517B8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6052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D32B9-BA29-459A-B9DC-DCC8D1AFDF58}" type="datetimeFigureOut">
              <a:rPr lang="en-US" smtClean="0"/>
              <a:t>1/17/2023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7F3B0-5B06-4CC1-AD04-55EDF517B804}" type="slidenum">
              <a:rPr lang="en-US" smtClean="0"/>
              <a:t>‹#›</a:t>
            </a:fld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01472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D32B9-BA29-459A-B9DC-DCC8D1AFDF58}" type="datetimeFigureOut">
              <a:rPr lang="en-US" smtClean="0"/>
              <a:t>1/17/2023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7F3B0-5B06-4CC1-AD04-55EDF517B804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90398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D32B9-BA29-459A-B9DC-DCC8D1AFDF58}" type="datetimeFigureOut">
              <a:rPr lang="en-US" smtClean="0"/>
              <a:t>1/17/2023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7F3B0-5B06-4CC1-AD04-55EDF517B8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0891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D32B9-BA29-459A-B9DC-DCC8D1AFDF58}" type="datetimeFigureOut">
              <a:rPr lang="en-US" smtClean="0"/>
              <a:t>1/17/2023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7F3B0-5B06-4CC1-AD04-55EDF517B804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28510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D32B9-BA29-459A-B9DC-DCC8D1AFDF58}" type="datetimeFigureOut">
              <a:rPr lang="en-US" smtClean="0"/>
              <a:t>1/17/2023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77F3B0-5B06-4CC1-AD04-55EDF517B8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622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C48D32B9-BA29-459A-B9DC-DCC8D1AFDF58}" type="datetimeFigureOut">
              <a:rPr lang="en-US" smtClean="0"/>
              <a:t>1/17/2023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B77F3B0-5B06-4CC1-AD04-55EDF517B8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4186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6" r:id="rId1"/>
    <p:sldLayoutId id="2147483877" r:id="rId2"/>
    <p:sldLayoutId id="2147483878" r:id="rId3"/>
    <p:sldLayoutId id="2147483879" r:id="rId4"/>
    <p:sldLayoutId id="2147483880" r:id="rId5"/>
    <p:sldLayoutId id="2147483881" r:id="rId6"/>
    <p:sldLayoutId id="2147483882" r:id="rId7"/>
    <p:sldLayoutId id="2147483883" r:id="rId8"/>
    <p:sldLayoutId id="2147483884" r:id="rId9"/>
    <p:sldLayoutId id="2147483885" r:id="rId10"/>
    <p:sldLayoutId id="2147483886" r:id="rId11"/>
    <p:sldLayoutId id="2147483887" r:id="rId12"/>
    <p:sldLayoutId id="2147483888" r:id="rId13"/>
    <p:sldLayoutId id="2147483889" r:id="rId14"/>
    <p:sldLayoutId id="2147483890" r:id="rId15"/>
    <p:sldLayoutId id="2147483891" r:id="rId16"/>
    <p:sldLayoutId id="2147483892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free-powerpoint-templates-design.com/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fontawesome.com/" TargetMode="External"/><Relationship Id="rId2" Type="http://schemas.openxmlformats.org/officeDocument/2006/relationships/hyperlink" Target="https://themeforest.net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etbootstrap.com/" TargetMode="External"/><Relationship Id="rId4" Type="http://schemas.openxmlformats.org/officeDocument/2006/relationships/hyperlink" Target="https://fonts.google.com/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CF4E2-E1D0-E39D-CDDE-190071E13C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F35935F-2F45-4C1F-A743-E0DB249E9F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9184" y="577177"/>
            <a:ext cx="1864177" cy="18456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A2FCA1A-6E71-E654-E3F4-5FDBDB0A1D0D}"/>
              </a:ext>
            </a:extLst>
          </p:cNvPr>
          <p:cNvSpPr txBox="1"/>
          <p:nvPr/>
        </p:nvSpPr>
        <p:spPr>
          <a:xfrm>
            <a:off x="2392219" y="3648672"/>
            <a:ext cx="403629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>
                <a:latin typeface="Comic Sans MS" panose="030F0702030302020204" pitchFamily="66" charset="0"/>
              </a:rPr>
              <a:t>Prepared By:</a:t>
            </a:r>
          </a:p>
          <a:p>
            <a:endParaRPr lang="en-US" b="1" u="sng" dirty="0">
              <a:latin typeface="Comic Sans MS" panose="030F0702030302020204" pitchFamily="66" charset="0"/>
            </a:endParaRPr>
          </a:p>
          <a:p>
            <a:r>
              <a:rPr lang="en-US" dirty="0">
                <a:latin typeface="Comic Sans MS" panose="030F0702030302020204" pitchFamily="66" charset="0"/>
              </a:rPr>
              <a:t>     Md Mitul Hossain(09)</a:t>
            </a:r>
          </a:p>
          <a:p>
            <a:r>
              <a:rPr lang="en-US" dirty="0">
                <a:latin typeface="Comic Sans MS" panose="030F0702030302020204" pitchFamily="66" charset="0"/>
              </a:rPr>
              <a:t>     Gazi Abul Kalam Azad(27)</a:t>
            </a:r>
          </a:p>
          <a:p>
            <a:r>
              <a:rPr lang="en-US" dirty="0">
                <a:latin typeface="Comic Sans MS" panose="030F0702030302020204" pitchFamily="66" charset="0"/>
              </a:rPr>
              <a:t>     </a:t>
            </a:r>
            <a:r>
              <a:rPr lang="en-US" dirty="0" err="1">
                <a:latin typeface="Comic Sans MS" panose="030F0702030302020204" pitchFamily="66" charset="0"/>
              </a:rPr>
              <a:t>Mujahidul</a:t>
            </a:r>
            <a:r>
              <a:rPr lang="en-US" dirty="0">
                <a:latin typeface="Comic Sans MS" panose="030F0702030302020204" pitchFamily="66" charset="0"/>
              </a:rPr>
              <a:t> Islam(36)</a:t>
            </a:r>
          </a:p>
          <a:p>
            <a:r>
              <a:rPr lang="en-US" dirty="0">
                <a:latin typeface="Comic Sans MS" panose="030F0702030302020204" pitchFamily="66" charset="0"/>
              </a:rPr>
              <a:t>     </a:t>
            </a:r>
            <a:r>
              <a:rPr lang="en-US" dirty="0" err="1">
                <a:latin typeface="Comic Sans MS" panose="030F0702030302020204" pitchFamily="66" charset="0"/>
              </a:rPr>
              <a:t>Sakil</a:t>
            </a:r>
            <a:r>
              <a:rPr lang="en-US" dirty="0">
                <a:latin typeface="Comic Sans MS" panose="030F0702030302020204" pitchFamily="66" charset="0"/>
              </a:rPr>
              <a:t> Ahmed </a:t>
            </a:r>
            <a:r>
              <a:rPr lang="en-US" dirty="0" err="1">
                <a:latin typeface="Comic Sans MS" panose="030F0702030302020204" pitchFamily="66" charset="0"/>
              </a:rPr>
              <a:t>Sobuj</a:t>
            </a:r>
            <a:r>
              <a:rPr lang="en-US" dirty="0">
                <a:latin typeface="Comic Sans MS" panose="030F0702030302020204" pitchFamily="66" charset="0"/>
              </a:rPr>
              <a:t>(65)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B368EB-1ECB-7029-DC80-321ECFA28EA5}"/>
              </a:ext>
            </a:extLst>
          </p:cNvPr>
          <p:cNvSpPr txBox="1"/>
          <p:nvPr/>
        </p:nvSpPr>
        <p:spPr>
          <a:xfrm>
            <a:off x="6077528" y="3648672"/>
            <a:ext cx="6114472" cy="184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u="sng" dirty="0">
                <a:latin typeface="Comic Sans MS" panose="030F0702030302020204" pitchFamily="66" charset="0"/>
                <a:cs typeface="Arial" panose="020B0604020202020204" pitchFamily="34" charset="0"/>
              </a:rPr>
              <a:t>Supervised By:</a:t>
            </a:r>
          </a:p>
          <a:p>
            <a:endParaRPr lang="en-US" sz="2000" b="1" u="sng" dirty="0">
              <a:latin typeface="Comic Sans MS" panose="030F0702030302020204" pitchFamily="66" charset="0"/>
              <a:cs typeface="Arial" panose="020B0604020202020204" pitchFamily="34" charset="0"/>
            </a:endParaRPr>
          </a:p>
          <a:p>
            <a:pPr lvl="1"/>
            <a:r>
              <a:rPr lang="en-US" sz="2000" b="0" u="none" dirty="0">
                <a:latin typeface="Comic Sans MS" panose="030F0702030302020204" pitchFamily="66" charset="0"/>
                <a:cs typeface="Arial" panose="020B0604020202020204" pitchFamily="34" charset="0"/>
              </a:rPr>
              <a:t>Md. Rony</a:t>
            </a:r>
            <a:r>
              <a:rPr lang="en-US" sz="2000" b="0" u="none" baseline="0" dirty="0">
                <a:latin typeface="Comic Sans MS" panose="030F0702030302020204" pitchFamily="66" charset="0"/>
                <a:cs typeface="Arial" panose="020B0604020202020204" pitchFamily="34" charset="0"/>
              </a:rPr>
              <a:t> Ahmed</a:t>
            </a:r>
            <a:endParaRPr lang="en-US" sz="2000" b="0" u="none" dirty="0">
              <a:latin typeface="Comic Sans MS" panose="030F0702030302020204" pitchFamily="66" charset="0"/>
              <a:cs typeface="Arial" panose="020B0604020202020204" pitchFamily="34" charset="0"/>
            </a:endParaRPr>
          </a:p>
          <a:p>
            <a:pPr lvl="1"/>
            <a:r>
              <a:rPr lang="en-US" b="0" dirty="0">
                <a:latin typeface="Comic Sans MS" panose="030F0702030302020204" pitchFamily="66" charset="0"/>
                <a:cs typeface="Arial" panose="020B0604020202020204" pitchFamily="34" charset="0"/>
              </a:rPr>
              <a:t>Lecturer,</a:t>
            </a:r>
          </a:p>
          <a:p>
            <a:pPr lvl="1"/>
            <a:r>
              <a:rPr lang="en-US" b="0" dirty="0">
                <a:latin typeface="Comic Sans MS" panose="030F0702030302020204" pitchFamily="66" charset="0"/>
                <a:cs typeface="Arial" panose="020B0604020202020204" pitchFamily="34" charset="0"/>
              </a:rPr>
              <a:t>Dept. of Computer</a:t>
            </a:r>
            <a:r>
              <a:rPr lang="en-US" b="0" baseline="0" dirty="0">
                <a:latin typeface="Comic Sans MS" panose="030F0702030302020204" pitchFamily="66" charset="0"/>
                <a:cs typeface="Arial" panose="020B0604020202020204" pitchFamily="34" charset="0"/>
              </a:rPr>
              <a:t> Science</a:t>
            </a:r>
            <a:r>
              <a:rPr lang="en-US" b="0" dirty="0">
                <a:latin typeface="Comic Sans MS" panose="030F0702030302020204" pitchFamily="66" charset="0"/>
                <a:cs typeface="Arial" panose="020B0604020202020204" pitchFamily="34" charset="0"/>
              </a:rPr>
              <a:t> Engineering,</a:t>
            </a:r>
          </a:p>
          <a:p>
            <a:pPr lvl="1"/>
            <a:r>
              <a:rPr lang="en-US" b="0" dirty="0">
                <a:latin typeface="Comic Sans MS" panose="030F0702030302020204" pitchFamily="66" charset="0"/>
                <a:cs typeface="Arial" panose="020B0604020202020204" pitchFamily="34" charset="0"/>
              </a:rPr>
              <a:t>Faridpur Engineering College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8924C2-C3FC-E42F-16E1-6FE445962C14}"/>
              </a:ext>
            </a:extLst>
          </p:cNvPr>
          <p:cNvSpPr txBox="1"/>
          <p:nvPr/>
        </p:nvSpPr>
        <p:spPr>
          <a:xfrm>
            <a:off x="1782618" y="2654713"/>
            <a:ext cx="84512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Eras Demi ITC" panose="020B0805030504020804" pitchFamily="34" charset="0"/>
              </a:rPr>
              <a:t>Presentation On College management System(FEC Diary)</a:t>
            </a:r>
          </a:p>
        </p:txBody>
      </p:sp>
    </p:spTree>
    <p:extLst>
      <p:ext uri="{BB962C8B-B14F-4D97-AF65-F5344CB8AC3E}">
        <p14:creationId xmlns:p14="http://schemas.microsoft.com/office/powerpoint/2010/main" val="7041408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443588-7C61-D34C-F8B2-130CDC8DA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Lucida Sans" panose="020B0602030504020204" pitchFamily="34" charset="0"/>
              </a:rPr>
              <a:t>APPLICATION FEATURES(Cont..)</a:t>
            </a:r>
            <a:endParaRPr lang="en-US" sz="3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B5F0A2-F837-52A9-E9A2-826041700D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548" y="2094330"/>
            <a:ext cx="5003797" cy="331048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E4D8F31-9070-DAEF-AA72-95AEB5A3E4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1345" y="2103566"/>
            <a:ext cx="5393416" cy="331048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7D84FF6-8607-1CD7-DE01-DE1D117DE1DC}"/>
              </a:ext>
            </a:extLst>
          </p:cNvPr>
          <p:cNvSpPr txBox="1"/>
          <p:nvPr/>
        </p:nvSpPr>
        <p:spPr>
          <a:xfrm>
            <a:off x="2996889" y="5717309"/>
            <a:ext cx="18934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>
                <a:latin typeface="Arial" panose="020B0604020202020204" pitchFamily="34" charset="0"/>
                <a:cs typeface="Arial" panose="020B0604020202020204" pitchFamily="34" charset="0"/>
              </a:rPr>
              <a:t>Student Profile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88579F1-FD4C-6403-FD88-9F7F8D609651}"/>
              </a:ext>
            </a:extLst>
          </p:cNvPr>
          <p:cNvSpPr txBox="1"/>
          <p:nvPr/>
        </p:nvSpPr>
        <p:spPr>
          <a:xfrm>
            <a:off x="8141543" y="5735659"/>
            <a:ext cx="18934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>
                <a:latin typeface="Arial" panose="020B0604020202020204" pitchFamily="34" charset="0"/>
                <a:cs typeface="Arial" panose="020B0604020202020204" pitchFamily="34" charset="0"/>
              </a:rPr>
              <a:t>Profile Setting</a:t>
            </a:r>
          </a:p>
        </p:txBody>
      </p:sp>
    </p:spTree>
    <p:extLst>
      <p:ext uri="{BB962C8B-B14F-4D97-AF65-F5344CB8AC3E}">
        <p14:creationId xmlns:p14="http://schemas.microsoft.com/office/powerpoint/2010/main" val="34873224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23DE58-4314-1618-85AF-C49635EC3A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Lucida Sans" panose="020B0602030504020204" pitchFamily="34" charset="0"/>
              </a:rPr>
              <a:t>APPLICATION FEATURES(Cont..)</a:t>
            </a:r>
            <a:endParaRPr lang="en-US" sz="36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4791FE9-7879-5974-71C1-8DC2A7FACB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836" y="2247513"/>
            <a:ext cx="5560291" cy="312035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17758B8-6F41-5185-181F-33FBD43938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7127" y="2267527"/>
            <a:ext cx="4610901" cy="308186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1645D45-A02F-765F-6C78-4043898D7224}"/>
              </a:ext>
            </a:extLst>
          </p:cNvPr>
          <p:cNvSpPr txBox="1"/>
          <p:nvPr/>
        </p:nvSpPr>
        <p:spPr>
          <a:xfrm>
            <a:off x="2955636" y="5691079"/>
            <a:ext cx="1542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>
                <a:latin typeface="Arial" panose="020B0604020202020204" pitchFamily="34" charset="0"/>
                <a:cs typeface="Arial" panose="020B0604020202020204" pitchFamily="34" charset="0"/>
              </a:rPr>
              <a:t>Notice Page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BB65E55-FF66-4590-1778-EEE94FA60364}"/>
              </a:ext>
            </a:extLst>
          </p:cNvPr>
          <p:cNvSpPr txBox="1"/>
          <p:nvPr/>
        </p:nvSpPr>
        <p:spPr>
          <a:xfrm>
            <a:off x="8072581" y="5691202"/>
            <a:ext cx="2309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>
                <a:latin typeface="Arial" panose="020B0604020202020204" pitchFamily="34" charset="0"/>
                <a:cs typeface="Arial" panose="020B0604020202020204" pitchFamily="34" charset="0"/>
              </a:rPr>
              <a:t>Academic Calendar</a:t>
            </a:r>
          </a:p>
        </p:txBody>
      </p:sp>
    </p:spTree>
    <p:extLst>
      <p:ext uri="{BB962C8B-B14F-4D97-AF65-F5344CB8AC3E}">
        <p14:creationId xmlns:p14="http://schemas.microsoft.com/office/powerpoint/2010/main" val="18162528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23DE58-4314-1618-85AF-C49635EC3A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Lucida Sans" panose="020B0602030504020204" pitchFamily="34" charset="0"/>
              </a:rPr>
              <a:t>APPLICATION FEATURES(Cont..)</a:t>
            </a:r>
            <a:endParaRPr lang="en-US" sz="36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1645D45-A02F-765F-6C78-4043898D7224}"/>
              </a:ext>
            </a:extLst>
          </p:cNvPr>
          <p:cNvSpPr txBox="1"/>
          <p:nvPr/>
        </p:nvSpPr>
        <p:spPr>
          <a:xfrm>
            <a:off x="1288386" y="5506536"/>
            <a:ext cx="2389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>
                <a:latin typeface="Arial" panose="020B0604020202020204" pitchFamily="34" charset="0"/>
                <a:cs typeface="Arial" panose="020B0604020202020204" pitchFamily="34" charset="0"/>
              </a:rPr>
              <a:t>Teacher Data Table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7199BE-5A28-02C9-5D10-286F7F96C9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9483" y="2295240"/>
            <a:ext cx="3549788" cy="292330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2D779AE-BCC5-6A68-F849-BDFA6EC130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9695" y="2295241"/>
            <a:ext cx="3549789" cy="292330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2A8CBF5-75AC-4BF1-C06C-19BCB5134D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176" y="2286000"/>
            <a:ext cx="3549788" cy="293254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39CAAED-DA5C-77B2-7D61-B6CF1ABFFA57}"/>
              </a:ext>
            </a:extLst>
          </p:cNvPr>
          <p:cNvSpPr txBox="1"/>
          <p:nvPr/>
        </p:nvSpPr>
        <p:spPr>
          <a:xfrm>
            <a:off x="4901316" y="5535787"/>
            <a:ext cx="2389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>
                <a:latin typeface="Arial" panose="020B0604020202020204" pitchFamily="34" charset="0"/>
                <a:cs typeface="Arial" panose="020B0604020202020204" pitchFamily="34" charset="0"/>
              </a:rPr>
              <a:t>Student Data Table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12AFF93-6E45-AECE-2D3E-159B1C951990}"/>
              </a:ext>
            </a:extLst>
          </p:cNvPr>
          <p:cNvSpPr txBox="1"/>
          <p:nvPr/>
        </p:nvSpPr>
        <p:spPr>
          <a:xfrm>
            <a:off x="8514246" y="5589664"/>
            <a:ext cx="2389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>
                <a:latin typeface="Arial" panose="020B0604020202020204" pitchFamily="34" charset="0"/>
                <a:cs typeface="Arial" panose="020B0604020202020204" pitchFamily="34" charset="0"/>
              </a:rPr>
              <a:t>Staff Data Table</a:t>
            </a:r>
          </a:p>
        </p:txBody>
      </p:sp>
    </p:spTree>
    <p:extLst>
      <p:ext uri="{BB962C8B-B14F-4D97-AF65-F5344CB8AC3E}">
        <p14:creationId xmlns:p14="http://schemas.microsoft.com/office/powerpoint/2010/main" val="31386256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373D9-B14C-6D40-49E7-2E334E96C6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1439" y="330198"/>
            <a:ext cx="9601196" cy="1303867"/>
          </a:xfrm>
        </p:spPr>
        <p:txBody>
          <a:bodyPr/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Project View</a:t>
            </a:r>
          </a:p>
        </p:txBody>
      </p:sp>
      <p:pic>
        <p:nvPicPr>
          <p:cNvPr id="4" name="Studio_Project">
            <a:hlinkClick r:id="" action="ppaction://media"/>
            <a:extLst>
              <a:ext uri="{FF2B5EF4-FFF2-40B4-BE49-F238E27FC236}">
                <a16:creationId xmlns:a16="http://schemas.microsoft.com/office/drawing/2014/main" id="{8F912704-B022-3AEB-F3AF-D0BDC72C294E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09964" y="1513993"/>
            <a:ext cx="9601196" cy="4708305"/>
          </a:xfrm>
        </p:spPr>
      </p:pic>
    </p:spTree>
    <p:extLst>
      <p:ext uri="{BB962C8B-B14F-4D97-AF65-F5344CB8AC3E}">
        <p14:creationId xmlns:p14="http://schemas.microsoft.com/office/powerpoint/2010/main" val="2836947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68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AE46F4-6E49-9017-69D3-2E25FE9B13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997" y="849128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b="1" dirty="0">
                <a:latin typeface="Lucida Sans" panose="020B0602030504020204" pitchFamily="34" charset="0"/>
              </a:rPr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855A7A-64FF-0585-8927-D6B45D1A7A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>
                <a:latin typeface="Comic Sans MS" panose="030F0702030302020204" pitchFamily="66" charset="0"/>
              </a:rPr>
              <a:t>Provide class routine </a:t>
            </a:r>
          </a:p>
          <a:p>
            <a:r>
              <a:rPr lang="en-US" sz="2000" dirty="0">
                <a:latin typeface="Comic Sans MS" panose="030F0702030302020204" pitchFamily="66" charset="0"/>
              </a:rPr>
              <a:t>Student result management</a:t>
            </a:r>
          </a:p>
          <a:p>
            <a:pPr marL="0" indent="0">
              <a:buNone/>
            </a:pPr>
            <a:endParaRPr lang="en-US" sz="2000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79267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itle 89">
            <a:extLst>
              <a:ext uri="{FF2B5EF4-FFF2-40B4-BE49-F238E27FC236}">
                <a16:creationId xmlns:a16="http://schemas.microsoft.com/office/drawing/2014/main" id="{1F451A2E-DD68-6AF0-7636-E0FF62A3E0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3352" y="975955"/>
            <a:ext cx="9601196" cy="1303867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Lucida Sans" panose="020B0602030504020204" pitchFamily="34" charset="0"/>
              </a:rPr>
              <a:t>Working TimeLine</a:t>
            </a:r>
          </a:p>
        </p:txBody>
      </p:sp>
      <p:sp>
        <p:nvSpPr>
          <p:cNvPr id="91" name="Title 3">
            <a:extLst>
              <a:ext uri="{FF2B5EF4-FFF2-40B4-BE49-F238E27FC236}">
                <a16:creationId xmlns:a16="http://schemas.microsoft.com/office/drawing/2014/main" id="{532D2AE0-3EA9-4C0D-62C0-ACA2DB3BBFC2}"/>
              </a:ext>
            </a:extLst>
          </p:cNvPr>
          <p:cNvSpPr txBox="1">
            <a:spLocks/>
          </p:cNvSpPr>
          <p:nvPr/>
        </p:nvSpPr>
        <p:spPr>
          <a:xfrm>
            <a:off x="0" y="200177"/>
            <a:ext cx="12192000" cy="775778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2" name="Text Placeholder 52">
            <a:extLst>
              <a:ext uri="{FF2B5EF4-FFF2-40B4-BE49-F238E27FC236}">
                <a16:creationId xmlns:a16="http://schemas.microsoft.com/office/drawing/2014/main" id="{E721B40A-87BC-7FC6-AF06-CA4920F7BC3A}"/>
              </a:ext>
            </a:extLst>
          </p:cNvPr>
          <p:cNvSpPr txBox="1">
            <a:spLocks/>
          </p:cNvSpPr>
          <p:nvPr/>
        </p:nvSpPr>
        <p:spPr>
          <a:xfrm>
            <a:off x="0" y="1005381"/>
            <a:ext cx="12192000" cy="419379"/>
          </a:xfrm>
          <a:prstGeom prst="rect">
            <a:avLst/>
          </a:prstGeom>
        </p:spPr>
        <p:txBody>
          <a:bodyPr/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81336874-65BE-DFF6-4931-D2E386C157E8}"/>
              </a:ext>
            </a:extLst>
          </p:cNvPr>
          <p:cNvSpPr txBox="1"/>
          <p:nvPr/>
        </p:nvSpPr>
        <p:spPr>
          <a:xfrm>
            <a:off x="0" y="6599760"/>
            <a:ext cx="12192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www.free-powerpoint-templates-design.com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D3D1CD11-32C0-ED76-8DD4-F9EC7EB89BED}"/>
              </a:ext>
            </a:extLst>
          </p:cNvPr>
          <p:cNvCxnSpPr>
            <a:cxnSpLocks/>
          </p:cNvCxnSpPr>
          <p:nvPr/>
        </p:nvCxnSpPr>
        <p:spPr>
          <a:xfrm>
            <a:off x="1857866" y="4142964"/>
            <a:ext cx="8285552" cy="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head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5" name="Group 94">
            <a:extLst>
              <a:ext uri="{FF2B5EF4-FFF2-40B4-BE49-F238E27FC236}">
                <a16:creationId xmlns:a16="http://schemas.microsoft.com/office/drawing/2014/main" id="{4285803C-DF6E-46E6-AB76-A77106088009}"/>
              </a:ext>
            </a:extLst>
          </p:cNvPr>
          <p:cNvGrpSpPr/>
          <p:nvPr/>
        </p:nvGrpSpPr>
        <p:grpSpPr>
          <a:xfrm>
            <a:off x="1678986" y="4001516"/>
            <a:ext cx="288032" cy="288032"/>
            <a:chOff x="611560" y="2851238"/>
            <a:chExt cx="288032" cy="288032"/>
          </a:xfrm>
          <a:solidFill>
            <a:schemeClr val="bg1"/>
          </a:solidFill>
        </p:grpSpPr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CF5ED8EF-F83C-4E48-C15F-5F18080263A2}"/>
                </a:ext>
              </a:extLst>
            </p:cNvPr>
            <p:cNvSpPr/>
            <p:nvPr/>
          </p:nvSpPr>
          <p:spPr>
            <a:xfrm>
              <a:off x="611560" y="2851238"/>
              <a:ext cx="288032" cy="288032"/>
            </a:xfrm>
            <a:prstGeom prst="ellipse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818C1A4C-798F-15FB-FB86-CD6E64DD0032}"/>
                </a:ext>
              </a:extLst>
            </p:cNvPr>
            <p:cNvSpPr/>
            <p:nvPr/>
          </p:nvSpPr>
          <p:spPr>
            <a:xfrm>
              <a:off x="683568" y="2923246"/>
              <a:ext cx="144016" cy="144016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233C27FD-BF04-5B8C-B3F5-E3256FEB7A5A}"/>
              </a:ext>
            </a:extLst>
          </p:cNvPr>
          <p:cNvGrpSpPr/>
          <p:nvPr/>
        </p:nvGrpSpPr>
        <p:grpSpPr>
          <a:xfrm>
            <a:off x="5919934" y="3978185"/>
            <a:ext cx="288032" cy="288032"/>
            <a:chOff x="611560" y="2851238"/>
            <a:chExt cx="288032" cy="288032"/>
          </a:xfrm>
          <a:solidFill>
            <a:schemeClr val="bg1"/>
          </a:solidFill>
        </p:grpSpPr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5823B651-483B-29C8-BD64-98B8590023CB}"/>
                </a:ext>
              </a:extLst>
            </p:cNvPr>
            <p:cNvSpPr/>
            <p:nvPr/>
          </p:nvSpPr>
          <p:spPr>
            <a:xfrm>
              <a:off x="611560" y="2851238"/>
              <a:ext cx="288032" cy="288032"/>
            </a:xfrm>
            <a:prstGeom prst="ellipse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BCAF4689-CAAE-199D-B54E-6440FE6C4380}"/>
                </a:ext>
              </a:extLst>
            </p:cNvPr>
            <p:cNvSpPr/>
            <p:nvPr/>
          </p:nvSpPr>
          <p:spPr>
            <a:xfrm>
              <a:off x="683568" y="2923246"/>
              <a:ext cx="144016" cy="14401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7E925A24-4FCB-98BD-67CE-8D2BD808B6E1}"/>
              </a:ext>
            </a:extLst>
          </p:cNvPr>
          <p:cNvGrpSpPr/>
          <p:nvPr/>
        </p:nvGrpSpPr>
        <p:grpSpPr>
          <a:xfrm>
            <a:off x="8085086" y="3994115"/>
            <a:ext cx="288032" cy="288032"/>
            <a:chOff x="611560" y="2851238"/>
            <a:chExt cx="288032" cy="288032"/>
          </a:xfrm>
          <a:solidFill>
            <a:schemeClr val="bg1"/>
          </a:solidFill>
        </p:grpSpPr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6EA5E8D2-4311-3285-787F-8664819A8A23}"/>
                </a:ext>
              </a:extLst>
            </p:cNvPr>
            <p:cNvSpPr/>
            <p:nvPr/>
          </p:nvSpPr>
          <p:spPr>
            <a:xfrm>
              <a:off x="611560" y="2851238"/>
              <a:ext cx="288032" cy="288032"/>
            </a:xfrm>
            <a:prstGeom prst="ellipse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C8FF1F75-C448-66CE-FD01-514D89A64BD6}"/>
                </a:ext>
              </a:extLst>
            </p:cNvPr>
            <p:cNvSpPr/>
            <p:nvPr/>
          </p:nvSpPr>
          <p:spPr>
            <a:xfrm>
              <a:off x="683568" y="2923246"/>
              <a:ext cx="144016" cy="14401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1749AEB0-0D64-EFD7-21E9-95AC1801629F}"/>
              </a:ext>
            </a:extLst>
          </p:cNvPr>
          <p:cNvGrpSpPr/>
          <p:nvPr/>
        </p:nvGrpSpPr>
        <p:grpSpPr>
          <a:xfrm>
            <a:off x="3895443" y="3978698"/>
            <a:ext cx="288032" cy="288032"/>
            <a:chOff x="611560" y="2851238"/>
            <a:chExt cx="288032" cy="288032"/>
          </a:xfrm>
          <a:solidFill>
            <a:schemeClr val="bg1"/>
          </a:solidFill>
        </p:grpSpPr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F709A66C-9D66-3854-9799-DDDE4C10F9AD}"/>
                </a:ext>
              </a:extLst>
            </p:cNvPr>
            <p:cNvSpPr/>
            <p:nvPr/>
          </p:nvSpPr>
          <p:spPr>
            <a:xfrm>
              <a:off x="611560" y="2851238"/>
              <a:ext cx="288032" cy="288032"/>
            </a:xfrm>
            <a:prstGeom prst="ellipse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03B50AB6-2241-CEC3-4339-D7E30A457326}"/>
                </a:ext>
              </a:extLst>
            </p:cNvPr>
            <p:cNvSpPr/>
            <p:nvPr/>
          </p:nvSpPr>
          <p:spPr>
            <a:xfrm>
              <a:off x="683568" y="2923246"/>
              <a:ext cx="144016" cy="14401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290B2174-560A-319F-F480-B96FA9214DDB}"/>
              </a:ext>
            </a:extLst>
          </p:cNvPr>
          <p:cNvGrpSpPr/>
          <p:nvPr/>
        </p:nvGrpSpPr>
        <p:grpSpPr>
          <a:xfrm>
            <a:off x="10064816" y="3978185"/>
            <a:ext cx="288032" cy="288032"/>
            <a:chOff x="611560" y="2851238"/>
            <a:chExt cx="288032" cy="288032"/>
          </a:xfrm>
          <a:solidFill>
            <a:schemeClr val="accent4"/>
          </a:solidFill>
        </p:grpSpPr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6C69BBCB-7B25-8A70-0025-FB9AA7A23D46}"/>
                </a:ext>
              </a:extLst>
            </p:cNvPr>
            <p:cNvSpPr/>
            <p:nvPr/>
          </p:nvSpPr>
          <p:spPr>
            <a:xfrm>
              <a:off x="611560" y="2851238"/>
              <a:ext cx="288032" cy="288032"/>
            </a:xfrm>
            <a:prstGeom prst="ellipse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59A58299-BA6F-DFF7-D244-5F536D5A1794}"/>
                </a:ext>
              </a:extLst>
            </p:cNvPr>
            <p:cNvSpPr/>
            <p:nvPr/>
          </p:nvSpPr>
          <p:spPr>
            <a:xfrm>
              <a:off x="683568" y="2923246"/>
              <a:ext cx="144016" cy="14401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79D93533-C3BB-4E2B-68FC-368AE1EDF4CE}"/>
              </a:ext>
            </a:extLst>
          </p:cNvPr>
          <p:cNvGrpSpPr/>
          <p:nvPr/>
        </p:nvGrpSpPr>
        <p:grpSpPr>
          <a:xfrm>
            <a:off x="1183485" y="2823966"/>
            <a:ext cx="1728000" cy="1070360"/>
            <a:chOff x="1064103" y="2898950"/>
            <a:chExt cx="1728000" cy="1070360"/>
          </a:xfrm>
        </p:grpSpPr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E50F8628-53FE-00B9-98A1-A39623B8F2DD}"/>
                </a:ext>
              </a:extLst>
            </p:cNvPr>
            <p:cNvSpPr txBox="1"/>
            <p:nvPr/>
          </p:nvSpPr>
          <p:spPr>
            <a:xfrm>
              <a:off x="1064103" y="3214967"/>
              <a:ext cx="17280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omic Sans MS" panose="030F0702030302020204" pitchFamily="66" charset="0"/>
                </a:rPr>
                <a:t>Idea Presentation</a:t>
              </a:r>
              <a:endPara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Comic Sans MS" panose="030F0702030302020204" pitchFamily="66" charset="0"/>
                <a:cs typeface="Arial" pitchFamily="34" charset="0"/>
              </a:endParaRP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E6C46EFF-D8C9-F258-12CC-AE34C76DF2BA}"/>
                </a:ext>
              </a:extLst>
            </p:cNvPr>
            <p:cNvSpPr txBox="1"/>
            <p:nvPr/>
          </p:nvSpPr>
          <p:spPr>
            <a:xfrm>
              <a:off x="1064103" y="2898950"/>
              <a:ext cx="1728000" cy="307777"/>
            </a:xfrm>
            <a:prstGeom prst="rect">
              <a:avLst/>
            </a:prstGeom>
            <a:solidFill>
              <a:schemeClr val="accent6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Comic Sans MS" panose="030F0702030302020204" pitchFamily="66" charset="0"/>
                  <a:cs typeface="Arial" pitchFamily="34" charset="0"/>
                </a:rPr>
                <a:t>1</a:t>
              </a:r>
              <a:r>
                <a:rPr lang="en-US" altLang="ko-KR" sz="1400" b="1" baseline="30000" dirty="0">
                  <a:solidFill>
                    <a:schemeClr val="bg1"/>
                  </a:solidFill>
                  <a:latin typeface="Comic Sans MS" panose="030F0702030302020204" pitchFamily="66" charset="0"/>
                  <a:cs typeface="Arial" pitchFamily="34" charset="0"/>
                </a:rPr>
                <a:t>st</a:t>
              </a:r>
              <a:r>
                <a:rPr lang="en-US" altLang="ko-KR" sz="1400" b="1" dirty="0">
                  <a:solidFill>
                    <a:schemeClr val="bg1"/>
                  </a:solidFill>
                  <a:latin typeface="Comic Sans MS" panose="030F0702030302020204" pitchFamily="66" charset="0"/>
                  <a:cs typeface="Arial" pitchFamily="34" charset="0"/>
                </a:rPr>
                <a:t> November</a:t>
              </a:r>
              <a:endParaRPr lang="ko-KR" altLang="en-US" sz="1400" b="1" dirty="0">
                <a:solidFill>
                  <a:schemeClr val="bg1"/>
                </a:solidFill>
                <a:latin typeface="Comic Sans MS" panose="030F0702030302020204" pitchFamily="66" charset="0"/>
                <a:cs typeface="Arial" pitchFamily="34" charset="0"/>
              </a:endParaRPr>
            </a:p>
          </p:txBody>
        </p: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DE6DEC9A-3272-D688-F834-9EDA8A650592}"/>
                </a:ext>
              </a:extLst>
            </p:cNvPr>
            <p:cNvCxnSpPr/>
            <p:nvPr/>
          </p:nvCxnSpPr>
          <p:spPr>
            <a:xfrm>
              <a:off x="1064103" y="3961273"/>
              <a:ext cx="1728000" cy="8037"/>
            </a:xfrm>
            <a:prstGeom prst="line">
              <a:avLst/>
            </a:prstGeom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B1B38C3D-1F01-022F-63E4-B76A714EDC3C}"/>
              </a:ext>
            </a:extLst>
          </p:cNvPr>
          <p:cNvGrpSpPr/>
          <p:nvPr/>
        </p:nvGrpSpPr>
        <p:grpSpPr>
          <a:xfrm flipH="1">
            <a:off x="3124442" y="4318374"/>
            <a:ext cx="1779017" cy="1320446"/>
            <a:chOff x="9236441" y="1993456"/>
            <a:chExt cx="1779017" cy="1320446"/>
          </a:xfrm>
        </p:grpSpPr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192540C0-A760-5958-8628-43D8910066F5}"/>
                </a:ext>
              </a:extLst>
            </p:cNvPr>
            <p:cNvSpPr txBox="1"/>
            <p:nvPr/>
          </p:nvSpPr>
          <p:spPr>
            <a:xfrm>
              <a:off x="9240993" y="2334905"/>
              <a:ext cx="1728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omic Sans MS" panose="030F0702030302020204" pitchFamily="66" charset="0"/>
                </a:rPr>
                <a:t>Dashboard design</a:t>
              </a: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037A05DD-DCE2-A753-24FF-ECEFDEE2EC9D}"/>
                </a:ext>
              </a:extLst>
            </p:cNvPr>
            <p:cNvSpPr txBox="1"/>
            <p:nvPr/>
          </p:nvSpPr>
          <p:spPr>
            <a:xfrm>
              <a:off x="9236441" y="1993456"/>
              <a:ext cx="1728000" cy="338554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baseline="30000" dirty="0">
                  <a:solidFill>
                    <a:schemeClr val="bg1"/>
                  </a:solidFill>
                  <a:latin typeface="Comic Sans MS" panose="030F0702030302020204" pitchFamily="66" charset="0"/>
                  <a:cs typeface="Arial" pitchFamily="34" charset="0"/>
                </a:rPr>
                <a:t>15th</a:t>
              </a:r>
              <a:r>
                <a:rPr lang="en-US" altLang="ko-KR" sz="1600" b="1" dirty="0">
                  <a:solidFill>
                    <a:schemeClr val="bg1"/>
                  </a:solidFill>
                  <a:latin typeface="Comic Sans MS" panose="030F0702030302020204" pitchFamily="66" charset="0"/>
                  <a:cs typeface="Arial" pitchFamily="34" charset="0"/>
                </a:rPr>
                <a:t> November</a:t>
              </a:r>
              <a:endParaRPr lang="ko-KR" altLang="en-US" sz="1600" b="1" dirty="0">
                <a:solidFill>
                  <a:schemeClr val="bg1"/>
                </a:solidFill>
                <a:latin typeface="Comic Sans MS" panose="030F0702030302020204" pitchFamily="66" charset="0"/>
                <a:cs typeface="Arial" pitchFamily="34" charset="0"/>
              </a:endParaRPr>
            </a:p>
          </p:txBody>
        </p: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83E711D2-FF95-0DD4-5A54-CFE0BE171D7C}"/>
                </a:ext>
              </a:extLst>
            </p:cNvPr>
            <p:cNvCxnSpPr/>
            <p:nvPr/>
          </p:nvCxnSpPr>
          <p:spPr>
            <a:xfrm>
              <a:off x="9287458" y="3305865"/>
              <a:ext cx="1728000" cy="8037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8081CD5D-7B19-6622-E50D-726B5F75B7F6}"/>
              </a:ext>
            </a:extLst>
          </p:cNvPr>
          <p:cNvGrpSpPr/>
          <p:nvPr/>
        </p:nvGrpSpPr>
        <p:grpSpPr>
          <a:xfrm flipH="1">
            <a:off x="9344832" y="2647692"/>
            <a:ext cx="1728000" cy="1278182"/>
            <a:chOff x="3039785" y="2399430"/>
            <a:chExt cx="1728000" cy="1278182"/>
          </a:xfrm>
        </p:grpSpPr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BBBE36D4-9587-52B3-0104-C7E6832189E1}"/>
                </a:ext>
              </a:extLst>
            </p:cNvPr>
            <p:cNvSpPr txBox="1"/>
            <p:nvPr/>
          </p:nvSpPr>
          <p:spPr>
            <a:xfrm>
              <a:off x="3039785" y="2688693"/>
              <a:ext cx="17280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omic Sans MS" panose="030F0702030302020204" pitchFamily="66" charset="0"/>
                </a:rPr>
                <a:t>collecting student teacher staff information</a:t>
              </a:r>
            </a:p>
            <a:p>
              <a:pPr algn="ctr"/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omic Sans MS" panose="030F0702030302020204" pitchFamily="66" charset="0"/>
                  <a:cs typeface="Arial" pitchFamily="34" charset="0"/>
                </a:rPr>
                <a:t>CRUD Operation</a:t>
              </a: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13A708EB-35E9-CAA1-1FDA-C7C1953EA952}"/>
                </a:ext>
              </a:extLst>
            </p:cNvPr>
            <p:cNvSpPr txBox="1"/>
            <p:nvPr/>
          </p:nvSpPr>
          <p:spPr>
            <a:xfrm>
              <a:off x="3039785" y="2399430"/>
              <a:ext cx="1728000" cy="307777"/>
            </a:xfrm>
            <a:prstGeom prst="rect">
              <a:avLst/>
            </a:prstGeom>
            <a:solidFill>
              <a:schemeClr val="accent4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baseline="30000" dirty="0">
                  <a:solidFill>
                    <a:schemeClr val="bg1"/>
                  </a:solidFill>
                  <a:latin typeface="Comic Sans MS" panose="030F0702030302020204" pitchFamily="66" charset="0"/>
                  <a:cs typeface="Arial" pitchFamily="34" charset="0"/>
                </a:rPr>
                <a:t>10th</a:t>
              </a:r>
              <a:r>
                <a:rPr lang="en-US" altLang="ko-KR" sz="1400" b="1" dirty="0">
                  <a:solidFill>
                    <a:schemeClr val="bg1"/>
                  </a:solidFill>
                  <a:latin typeface="Comic Sans MS" panose="030F0702030302020204" pitchFamily="66" charset="0"/>
                  <a:cs typeface="Arial" pitchFamily="34" charset="0"/>
                </a:rPr>
                <a:t> January</a:t>
              </a:r>
              <a:endParaRPr lang="ko-KR" altLang="en-US" sz="1400" b="1" dirty="0">
                <a:solidFill>
                  <a:schemeClr val="bg1"/>
                </a:solidFill>
                <a:latin typeface="Comic Sans MS" panose="030F0702030302020204" pitchFamily="66" charset="0"/>
                <a:cs typeface="Arial" pitchFamily="34" charset="0"/>
              </a:endParaRPr>
            </a:p>
          </p:txBody>
        </p: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DF55B141-D8BE-6DC6-EF95-6AF2D3B9F653}"/>
                </a:ext>
              </a:extLst>
            </p:cNvPr>
            <p:cNvCxnSpPr/>
            <p:nvPr/>
          </p:nvCxnSpPr>
          <p:spPr>
            <a:xfrm>
              <a:off x="3039785" y="3669575"/>
              <a:ext cx="1728000" cy="8037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900316A8-C69A-FA97-59D2-7A5615DF67DB}"/>
              </a:ext>
            </a:extLst>
          </p:cNvPr>
          <p:cNvGrpSpPr/>
          <p:nvPr/>
        </p:nvGrpSpPr>
        <p:grpSpPr>
          <a:xfrm flipH="1">
            <a:off x="5022050" y="2598845"/>
            <a:ext cx="1808708" cy="1283834"/>
            <a:chOff x="7209453" y="2393778"/>
            <a:chExt cx="1808708" cy="1283834"/>
          </a:xfrm>
        </p:grpSpPr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8FD43CAD-C953-D2F0-9D61-927D0E517854}"/>
                </a:ext>
              </a:extLst>
            </p:cNvPr>
            <p:cNvSpPr txBox="1"/>
            <p:nvPr/>
          </p:nvSpPr>
          <p:spPr>
            <a:xfrm>
              <a:off x="7218153" y="2850181"/>
              <a:ext cx="1728000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omic Sans MS" panose="030F0702030302020204" pitchFamily="66" charset="0"/>
                </a:rPr>
                <a:t>Design Login,</a:t>
              </a:r>
            </a:p>
            <a:p>
              <a:pPr algn="ctr"/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omic Sans MS" panose="030F0702030302020204" pitchFamily="66" charset="0"/>
                </a:rPr>
                <a:t>Register Page</a:t>
              </a:r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omic Sans MS" panose="030F0702030302020204" pitchFamily="66" charset="0"/>
                <a:cs typeface="Arial" pitchFamily="34" charset="0"/>
              </a:endParaRPr>
            </a:p>
            <a:p>
              <a:pPr algn="ctr"/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omic Sans MS" panose="030F0702030302020204" pitchFamily="66" charset="0"/>
                  <a:cs typeface="Arial" pitchFamily="34" charset="0"/>
                </a:rPr>
                <a:t>All Table Create.</a:t>
              </a: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3C52D161-FAB0-4584-BD1E-230833C350F4}"/>
                </a:ext>
              </a:extLst>
            </p:cNvPr>
            <p:cNvSpPr txBox="1"/>
            <p:nvPr/>
          </p:nvSpPr>
          <p:spPr>
            <a:xfrm>
              <a:off x="7290161" y="2393778"/>
              <a:ext cx="1728000" cy="307777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latin typeface="Comic Sans MS" panose="030F0702030302020204" pitchFamily="66" charset="0"/>
                  <a:cs typeface="Arial" pitchFamily="34" charset="0"/>
                </a:rPr>
                <a:t>1st December</a:t>
              </a:r>
              <a:endParaRPr lang="ko-KR" altLang="en-US" sz="1400" b="1" dirty="0">
                <a:solidFill>
                  <a:schemeClr val="bg1"/>
                </a:solidFill>
                <a:latin typeface="Comic Sans MS" panose="030F0702030302020204" pitchFamily="66" charset="0"/>
                <a:cs typeface="Arial" pitchFamily="34" charset="0"/>
              </a:endParaRPr>
            </a:p>
          </p:txBody>
        </p: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7132AF9B-E1A6-E080-1389-F32DFC38F423}"/>
                </a:ext>
              </a:extLst>
            </p:cNvPr>
            <p:cNvCxnSpPr/>
            <p:nvPr/>
          </p:nvCxnSpPr>
          <p:spPr>
            <a:xfrm>
              <a:off x="7209453" y="3669575"/>
              <a:ext cx="1728000" cy="8037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206CBCD4-91E0-8E55-1887-3ACC3B30A378}"/>
              </a:ext>
            </a:extLst>
          </p:cNvPr>
          <p:cNvGrpSpPr/>
          <p:nvPr/>
        </p:nvGrpSpPr>
        <p:grpSpPr>
          <a:xfrm flipH="1">
            <a:off x="7329098" y="4302397"/>
            <a:ext cx="1836012" cy="1104065"/>
            <a:chOff x="5088615" y="2064066"/>
            <a:chExt cx="1836012" cy="1104065"/>
          </a:xfrm>
        </p:grpSpPr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1BCB105B-8B66-6579-C90F-5EC8821F43DA}"/>
                </a:ext>
              </a:extLst>
            </p:cNvPr>
            <p:cNvSpPr txBox="1"/>
            <p:nvPr/>
          </p:nvSpPr>
          <p:spPr>
            <a:xfrm>
              <a:off x="5196627" y="2381072"/>
              <a:ext cx="17280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omic Sans MS" panose="030F0702030302020204" pitchFamily="66" charset="0"/>
                </a:rPr>
                <a:t>Authentication Apply[MongoDB]</a:t>
              </a:r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omic Sans MS" panose="030F0702030302020204" pitchFamily="66" charset="0"/>
                <a:cs typeface="Arial" pitchFamily="34" charset="0"/>
              </a:endParaRP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A08C92D5-5C2E-D755-971E-6D7E2691523B}"/>
                </a:ext>
              </a:extLst>
            </p:cNvPr>
            <p:cNvSpPr txBox="1"/>
            <p:nvPr/>
          </p:nvSpPr>
          <p:spPr>
            <a:xfrm>
              <a:off x="5124619" y="2064066"/>
              <a:ext cx="1728000" cy="307777"/>
            </a:xfrm>
            <a:prstGeom prst="rect">
              <a:avLst/>
            </a:prstGeom>
            <a:solidFill>
              <a:schemeClr val="accent3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baseline="30000" dirty="0">
                  <a:solidFill>
                    <a:schemeClr val="bg1"/>
                  </a:solidFill>
                  <a:latin typeface="Comic Sans MS" panose="030F0702030302020204" pitchFamily="66" charset="0"/>
                  <a:cs typeface="Arial" pitchFamily="34" charset="0"/>
                </a:rPr>
                <a:t>20th</a:t>
              </a:r>
              <a:r>
                <a:rPr lang="en-US" altLang="ko-KR" sz="1400" b="1" dirty="0">
                  <a:solidFill>
                    <a:schemeClr val="bg1"/>
                  </a:solidFill>
                  <a:latin typeface="Comic Sans MS" panose="030F0702030302020204" pitchFamily="66" charset="0"/>
                  <a:cs typeface="Arial" pitchFamily="34" charset="0"/>
                </a:rPr>
                <a:t> December</a:t>
              </a:r>
              <a:endParaRPr lang="ko-KR" altLang="en-US" sz="1400" b="1" dirty="0">
                <a:solidFill>
                  <a:schemeClr val="bg1"/>
                </a:solidFill>
                <a:latin typeface="Comic Sans MS" panose="030F0702030302020204" pitchFamily="66" charset="0"/>
                <a:cs typeface="Arial" pitchFamily="34" charset="0"/>
              </a:endParaRPr>
            </a:p>
          </p:txBody>
        </p: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0C867A4C-2B97-435D-189E-CB1CABCEC3E5}"/>
                </a:ext>
              </a:extLst>
            </p:cNvPr>
            <p:cNvCxnSpPr/>
            <p:nvPr/>
          </p:nvCxnSpPr>
          <p:spPr>
            <a:xfrm>
              <a:off x="5088615" y="3160094"/>
              <a:ext cx="1728000" cy="8037"/>
            </a:xfrm>
            <a:prstGeom prst="line">
              <a:avLst/>
            </a:prstGeom>
            <a:ln w="381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258544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28D36-5317-0E1A-00C1-D088191C32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ucida Sans" panose="020B0602030504020204" pitchFamily="34" charset="0"/>
              </a:rPr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E5ABE8-72DA-69A6-01E3-E308BA86BD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>
                <a:latin typeface="Comic Sans MS" panose="030F0702030302020204" pitchFamily="66" charset="0"/>
                <a:hlinkClick r:id="rId2"/>
              </a:rPr>
              <a:t>https://themeforest.net/</a:t>
            </a:r>
            <a:r>
              <a:rPr lang="en-US" sz="2000" dirty="0">
                <a:latin typeface="Comic Sans MS" panose="030F0702030302020204" pitchFamily="66" charset="0"/>
              </a:rPr>
              <a:t>     For taking design ideas.</a:t>
            </a:r>
          </a:p>
          <a:p>
            <a:r>
              <a:rPr lang="en-US" sz="2000" dirty="0">
                <a:latin typeface="Comic Sans MS" panose="030F0702030302020204" pitchFamily="66" charset="0"/>
                <a:hlinkClick r:id="rId3"/>
              </a:rPr>
              <a:t>https://fontawesome.com/</a:t>
            </a:r>
            <a:r>
              <a:rPr lang="en-US" sz="2000" dirty="0">
                <a:latin typeface="Comic Sans MS" panose="030F0702030302020204" pitchFamily="66" charset="0"/>
              </a:rPr>
              <a:t>  Icons from here.</a:t>
            </a:r>
          </a:p>
          <a:p>
            <a:r>
              <a:rPr lang="en-US" sz="2000" dirty="0">
                <a:latin typeface="Comic Sans MS" panose="030F0702030302020204" pitchFamily="66" charset="0"/>
                <a:hlinkClick r:id="rId4"/>
              </a:rPr>
              <a:t>https://fonts.google.com/</a:t>
            </a:r>
            <a:r>
              <a:rPr lang="en-US" sz="2000" dirty="0">
                <a:latin typeface="Comic Sans MS" panose="030F0702030302020204" pitchFamily="66" charset="0"/>
              </a:rPr>
              <a:t>    Font from here.</a:t>
            </a:r>
          </a:p>
          <a:p>
            <a:r>
              <a:rPr lang="en-US" sz="2000" dirty="0">
                <a:latin typeface="Comic Sans MS" panose="030F0702030302020204" pitchFamily="66" charset="0"/>
                <a:hlinkClick r:id="rId5"/>
              </a:rPr>
              <a:t>https://getbootstrap.com/</a:t>
            </a:r>
            <a:r>
              <a:rPr lang="en-US" sz="2000" dirty="0">
                <a:latin typeface="Comic Sans MS" panose="030F0702030302020204" pitchFamily="66" charset="0"/>
              </a:rPr>
              <a:t>  For responsive webpage</a:t>
            </a:r>
          </a:p>
          <a:p>
            <a:r>
              <a:rPr lang="en-US" sz="2000" dirty="0">
                <a:solidFill>
                  <a:srgbClr val="92D050"/>
                </a:solidFill>
                <a:latin typeface="Comic Sans MS" panose="030F0702030302020204" pitchFamily="66" charset="0"/>
              </a:rPr>
              <a:t>https://www.w3schools.com/</a:t>
            </a:r>
          </a:p>
        </p:txBody>
      </p:sp>
    </p:spTree>
    <p:extLst>
      <p:ext uri="{BB962C8B-B14F-4D97-AF65-F5344CB8AC3E}">
        <p14:creationId xmlns:p14="http://schemas.microsoft.com/office/powerpoint/2010/main" val="16976459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BF63D2C-007E-0E63-63DB-7682702DD3D0}"/>
              </a:ext>
            </a:extLst>
          </p:cNvPr>
          <p:cNvSpPr txBox="1"/>
          <p:nvPr/>
        </p:nvSpPr>
        <p:spPr>
          <a:xfrm>
            <a:off x="2596551" y="2372264"/>
            <a:ext cx="678898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>
                <a:latin typeface="Comic Sans MS" panose="030F0702030302020204" pitchFamily="66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7161953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4B5C4-F150-0769-D29C-3B4C7233ADC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800" dirty="0">
                <a:latin typeface="Cooper Black" panose="0208090404030B020404" pitchFamily="18" charset="0"/>
              </a:rPr>
              <a:t>FEC DIARY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6FAB1E-4937-07BC-4450-F8E851BEF3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flipH="1">
            <a:off x="10427134" y="3208257"/>
            <a:ext cx="268575" cy="1655762"/>
          </a:xfrm>
        </p:spPr>
        <p:txBody>
          <a:bodyPr/>
          <a:lstStyle/>
          <a:p>
            <a:r>
              <a:rPr lang="en-US" dirty="0"/>
              <a:t>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40E6C3-4587-330D-1745-6D3BC9D67E1D}"/>
              </a:ext>
            </a:extLst>
          </p:cNvPr>
          <p:cNvSpPr txBox="1"/>
          <p:nvPr/>
        </p:nvSpPr>
        <p:spPr>
          <a:xfrm>
            <a:off x="6271490" y="3574473"/>
            <a:ext cx="33435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Gabriola" panose="04040605051002020D02" pitchFamily="82" charset="0"/>
              </a:rPr>
              <a:t>Make Your student life easier</a:t>
            </a:r>
          </a:p>
        </p:txBody>
      </p:sp>
    </p:spTree>
    <p:extLst>
      <p:ext uri="{BB962C8B-B14F-4D97-AF65-F5344CB8AC3E}">
        <p14:creationId xmlns:p14="http://schemas.microsoft.com/office/powerpoint/2010/main" val="24112590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2B42A7-4F63-62C8-A04D-15B4BAE929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883" y="80027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Lucida Sans" panose="020B0602030504020204" pitchFamily="34" charset="0"/>
              </a:rPr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B55ECB-C2AB-6C1E-AF6A-08AAB52A6C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7287" y="2662438"/>
            <a:ext cx="9601196" cy="3318936"/>
          </a:xfrm>
        </p:spPr>
        <p:txBody>
          <a:bodyPr>
            <a:normAutofit/>
          </a:bodyPr>
          <a:lstStyle/>
          <a:p>
            <a:r>
              <a:rPr lang="en-US" sz="1800" dirty="0">
                <a:effectLst/>
                <a:latin typeface="Comic Sans MS" panose="030F0702030302020204" pitchFamily="66" charset="0"/>
                <a:ea typeface="Times New Roman" panose="02020603050405020304" pitchFamily="18" charset="0"/>
                <a:cs typeface="Times New Roman" panose="02020603050405020304" pitchFamily="18" charset="0"/>
              </a:rPr>
              <a:t>FEC-DIARY is a web application to maintain college management system.</a:t>
            </a:r>
          </a:p>
          <a:p>
            <a:r>
              <a:rPr lang="en-US" sz="1800" dirty="0">
                <a:effectLst/>
                <a:latin typeface="Comic Sans MS" panose="030F0702030302020204" pitchFamily="66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This is a digital solution that helps automate tasks. This project is very helpful for students workflow. </a:t>
            </a:r>
          </a:p>
          <a:p>
            <a:r>
              <a:rPr lang="en-US" sz="1800" dirty="0">
                <a:latin typeface="Comic Sans MS" panose="030F0702030302020204" pitchFamily="66" charset="0"/>
              </a:rPr>
              <a:t>FEC DIARY stores and tracks students’ workload, personal information. It’s a means of streamlining the work and tracking all the data generated by a student, consolidating everything into one system rather than multiple records.</a:t>
            </a:r>
          </a:p>
          <a:p>
            <a:r>
              <a:rPr lang="en-US" sz="1800" dirty="0">
                <a:latin typeface="Comic Sans MS" panose="030F0702030302020204" pitchFamily="66" charset="0"/>
              </a:rPr>
              <a:t>Main Function Of This Module This is a customized module where student’s details are maintained and stored for future. The information can be used when required by the administration. </a:t>
            </a:r>
          </a:p>
        </p:txBody>
      </p:sp>
    </p:spTree>
    <p:extLst>
      <p:ext uri="{BB962C8B-B14F-4D97-AF65-F5344CB8AC3E}">
        <p14:creationId xmlns:p14="http://schemas.microsoft.com/office/powerpoint/2010/main" val="34372911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A1E626-CF0A-069E-D382-94666B4CC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243" y="1085347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Lucida Sans" panose="020B0602030504020204" pitchFamily="34" charset="0"/>
              </a:rPr>
              <a:t>MOTIVATION &amp; GOAL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5D3C47-AE7E-EDFB-F746-F65D171D8C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3324" y="2530555"/>
            <a:ext cx="9601196" cy="3318936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100" dirty="0">
                <a:latin typeface="Comic Sans MS" panose="030F0702030302020204" pitchFamily="66" charset="0"/>
              </a:rPr>
              <a:t>Helpful to perform paperless work and manage academic data</a:t>
            </a:r>
          </a:p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100" dirty="0">
                <a:latin typeface="Comic Sans MS" panose="030F0702030302020204" pitchFamily="66" charset="0"/>
              </a:rPr>
              <a:t>Data provides easily and accurately</a:t>
            </a:r>
          </a:p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100" dirty="0">
                <a:latin typeface="Comic Sans MS" panose="030F0702030302020204" pitchFamily="66" charset="0"/>
              </a:rPr>
              <a:t>Faster data access</a:t>
            </a:r>
          </a:p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100" dirty="0">
                <a:latin typeface="Comic Sans MS" panose="030F0702030302020204" pitchFamily="66" charset="0"/>
              </a:rPr>
              <a:t>Getting Valuable necessary announcement</a:t>
            </a:r>
          </a:p>
          <a:p>
            <a:pPr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100" dirty="0">
                <a:latin typeface="Comic Sans MS" panose="030F0702030302020204" pitchFamily="66" charset="0"/>
              </a:rPr>
              <a:t>Managing attendance and scheduling other events and assignments.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2100" dirty="0">
                <a:latin typeface="Comic Sans MS" panose="030F0702030302020204" pitchFamily="66" charset="0"/>
              </a:rPr>
              <a:t>Descriptive dashboards that makes it easier for faculties to evaluate trends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dirty="0">
                <a:latin typeface="Comic Sans MS" panose="030F0702030302020204" pitchFamily="66" charset="0"/>
              </a:rPr>
              <a:t>   that determine student’s performances.</a:t>
            </a:r>
          </a:p>
          <a:p>
            <a:pPr>
              <a:buClr>
                <a:schemeClr val="tx1"/>
              </a:buClr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14010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D7934-E8F3-3CE3-F01C-0952AB3BF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Lucida Sans" panose="020B0602030504020204" pitchFamily="34" charset="0"/>
              </a:rPr>
              <a:t>APPLICATION FEATURES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DC89AE-C86E-3C8F-6BD9-EA6E528FF6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1900" b="1" dirty="0">
                <a:latin typeface="Comic Sans MS" panose="030F0702030302020204" pitchFamily="66" charset="0"/>
                <a:cs typeface="Times New Roman" panose="02020603050405020304" pitchFamily="18" charset="0"/>
              </a:rPr>
              <a:t>Dashboard</a:t>
            </a:r>
            <a:endParaRPr lang="en-US" sz="1900" b="1" dirty="0">
              <a:effectLst/>
              <a:latin typeface="Comic Sans MS" panose="030F0702030302020204" pitchFamily="66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900" b="1" dirty="0">
                <a:effectLst/>
                <a:latin typeface="Comic Sans MS" panose="030F0702030302020204" pitchFamily="66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Student Login </a:t>
            </a:r>
          </a:p>
          <a:p>
            <a:r>
              <a:rPr lang="en-US" sz="1900" b="1" dirty="0">
                <a:effectLst/>
                <a:latin typeface="Comic Sans MS" panose="030F0702030302020204" pitchFamily="66" charset="0"/>
                <a:ea typeface="Times New Roman" panose="02020603050405020304" pitchFamily="18" charset="0"/>
                <a:cs typeface="Times New Roman" panose="02020603050405020304" pitchFamily="18" charset="0"/>
              </a:rPr>
              <a:t>Admin Login</a:t>
            </a:r>
          </a:p>
          <a:p>
            <a:r>
              <a:rPr lang="en-US" sz="1900" b="1" dirty="0">
                <a:latin typeface="Comic Sans MS" panose="030F0702030302020204" pitchFamily="66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Teacher Login</a:t>
            </a:r>
          </a:p>
          <a:p>
            <a:r>
              <a:rPr lang="en-US" sz="1900" b="1" dirty="0">
                <a:latin typeface="Comic Sans MS" panose="030F0702030302020204" pitchFamily="66" charset="0"/>
                <a:cs typeface="Times New Roman" panose="02020603050405020304" pitchFamily="18" charset="0"/>
              </a:rPr>
              <a:t>Staff Login</a:t>
            </a:r>
          </a:p>
          <a:p>
            <a:r>
              <a:rPr lang="en-US" sz="1900" b="1" dirty="0">
                <a:latin typeface="Comic Sans MS" panose="030F0702030302020204" pitchFamily="66" charset="0"/>
                <a:cs typeface="Times New Roman" panose="02020603050405020304" pitchFamily="18" charset="0"/>
              </a:rPr>
              <a:t>Student Details</a:t>
            </a:r>
          </a:p>
          <a:p>
            <a:r>
              <a:rPr lang="en-US" sz="1900" b="1" dirty="0">
                <a:latin typeface="Comic Sans MS" panose="030F0702030302020204" pitchFamily="66" charset="0"/>
                <a:cs typeface="Times New Roman" panose="02020603050405020304" pitchFamily="18" charset="0"/>
              </a:rPr>
              <a:t>Teacher Details</a:t>
            </a:r>
          </a:p>
          <a:p>
            <a:r>
              <a:rPr lang="en-US" sz="1900" b="1" dirty="0">
                <a:latin typeface="Comic Sans MS" panose="030F0702030302020204" pitchFamily="66" charset="0"/>
                <a:cs typeface="Times New Roman" panose="02020603050405020304" pitchFamily="18" charset="0"/>
              </a:rPr>
              <a:t>Staff Details</a:t>
            </a:r>
          </a:p>
          <a:p>
            <a:pPr marL="0" indent="0">
              <a:buNone/>
            </a:pPr>
            <a:endParaRPr lang="en-US" sz="1900" b="1" dirty="0">
              <a:latin typeface="Comic Sans MS" panose="030F0702030302020204" pitchFamily="66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E0180A-0E00-BB65-23D7-ABE38F3DA4AC}"/>
              </a:ext>
            </a:extLst>
          </p:cNvPr>
          <p:cNvSpPr txBox="1"/>
          <p:nvPr/>
        </p:nvSpPr>
        <p:spPr>
          <a:xfrm>
            <a:off x="4484254" y="2556932"/>
            <a:ext cx="491836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Comic Sans MS" panose="030F0702030302020204" pitchFamily="66" charset="0"/>
              </a:rPr>
              <a:t>Student Profile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Comic Sans MS" panose="030F0702030302020204" pitchFamily="66" charset="0"/>
              </a:rPr>
              <a:t>Student Register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Comic Sans MS" panose="030F0702030302020204" pitchFamily="66" charset="0"/>
              </a:rPr>
              <a:t>Academic Calendar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>
                <a:latin typeface="Comic Sans MS" panose="030F0702030302020204" pitchFamily="66" charset="0"/>
                <a:cs typeface="Times New Roman" panose="02020603050405020304" pitchFamily="18" charset="0"/>
              </a:rPr>
              <a:t>Notice manage</a:t>
            </a:r>
          </a:p>
          <a:p>
            <a:endParaRPr lang="en-US" b="1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55392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CAFE0-7B8D-88FF-0EEC-0D5ED7BC8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Lucida Sans" panose="020B0602030504020204" pitchFamily="34" charset="0"/>
              </a:rPr>
              <a:t>APPLICATION FEATURES(Cont..)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CE475C2-D121-0141-4287-C30C738C89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2" y="2556932"/>
            <a:ext cx="9601196" cy="3318936"/>
          </a:xfrm>
        </p:spPr>
        <p:txBody>
          <a:bodyPr>
            <a:normAutofit lnSpcReduction="10000"/>
          </a:bodyPr>
          <a:lstStyle/>
          <a:p>
            <a:r>
              <a:rPr lang="en-US" sz="2000" b="1" dirty="0">
                <a:latin typeface="Comic Sans MS" panose="030F0702030302020204" pitchFamily="66" charset="0"/>
              </a:rPr>
              <a:t>DASHBOARD</a:t>
            </a:r>
          </a:p>
          <a:p>
            <a:pPr marL="457200" lvl="1" indent="0" algn="just">
              <a:buNone/>
            </a:pPr>
            <a:r>
              <a:rPr lang="en-US" sz="1600" dirty="0">
                <a:latin typeface="Comic Sans MS" panose="030F0702030302020204" pitchFamily="66" charset="0"/>
              </a:rPr>
              <a:t>The dashboards includes the following:</a:t>
            </a:r>
          </a:p>
          <a:p>
            <a:pPr marL="457200" lvl="1" indent="0" algn="just">
              <a:buNone/>
            </a:pPr>
            <a:r>
              <a:rPr lang="en-US" sz="1600" dirty="0">
                <a:latin typeface="Comic Sans MS" panose="030F0702030302020204" pitchFamily="66" charset="0"/>
              </a:rPr>
              <a:t>Students, Teachers, Non-Teaching staff,</a:t>
            </a:r>
          </a:p>
          <a:p>
            <a:pPr marL="457200" lvl="1" indent="0" algn="just">
              <a:buNone/>
            </a:pPr>
            <a:r>
              <a:rPr lang="en-US" sz="1600" dirty="0">
                <a:latin typeface="Comic Sans MS" panose="030F0702030302020204" pitchFamily="66" charset="0"/>
              </a:rPr>
              <a:t>Other administrative staff. Dashboard page </a:t>
            </a:r>
          </a:p>
          <a:p>
            <a:pPr marL="457200" lvl="1" indent="0" algn="just">
              <a:buNone/>
            </a:pPr>
            <a:r>
              <a:rPr lang="en-US" sz="1600" dirty="0">
                <a:latin typeface="Comic Sans MS" panose="030F0702030302020204" pitchFamily="66" charset="0"/>
              </a:rPr>
              <a:t>will give access to all the various academic</a:t>
            </a:r>
          </a:p>
          <a:p>
            <a:pPr marL="457200" lvl="1" indent="0" algn="just">
              <a:buNone/>
            </a:pPr>
            <a:r>
              <a:rPr lang="en-US" sz="1600" dirty="0">
                <a:latin typeface="Comic Sans MS" panose="030F0702030302020204" pitchFamily="66" charset="0"/>
              </a:rPr>
              <a:t> modules Like , login ,sign Up Student </a:t>
            </a:r>
          </a:p>
          <a:p>
            <a:pPr marL="457200" lvl="1" indent="0" algn="just">
              <a:buNone/>
            </a:pPr>
            <a:r>
              <a:rPr lang="en-US" sz="1600" dirty="0">
                <a:latin typeface="Comic Sans MS" panose="030F0702030302020204" pitchFamily="66" charset="0"/>
              </a:rPr>
              <a:t>Management , notice ,calendar,  </a:t>
            </a:r>
          </a:p>
          <a:p>
            <a:pPr marL="457200" lvl="1" indent="0" algn="just">
              <a:buNone/>
            </a:pPr>
            <a:r>
              <a:rPr lang="en-US" sz="1600" dirty="0">
                <a:latin typeface="Comic Sans MS" panose="030F0702030302020204" pitchFamily="66" charset="0"/>
              </a:rPr>
              <a:t>university location etc.</a:t>
            </a:r>
            <a:endParaRPr lang="en-US" sz="1600" b="1" dirty="0">
              <a:latin typeface="Comic Sans MS" panose="030F0702030302020204" pitchFamily="66" charset="0"/>
            </a:endParaRPr>
          </a:p>
          <a:p>
            <a:pPr marL="0" indent="0" algn="just">
              <a:buNone/>
            </a:pPr>
            <a:r>
              <a:rPr lang="en-US" sz="1800" b="1" dirty="0">
                <a:latin typeface="Comic Sans MS" panose="030F0702030302020204" pitchFamily="66" charset="0"/>
              </a:rPr>
              <a:t>   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84A62A5-FBBB-7E42-4462-079D42BC5C9B}"/>
              </a:ext>
            </a:extLst>
          </p:cNvPr>
          <p:cNvSpPr txBox="1"/>
          <p:nvPr/>
        </p:nvSpPr>
        <p:spPr>
          <a:xfrm>
            <a:off x="6188014" y="4356340"/>
            <a:ext cx="4123430" cy="1466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3636CB-F02E-1481-817D-87038142CE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8015" y="2562945"/>
            <a:ext cx="5130470" cy="3197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7781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CAFE0-7B8D-88FF-0EEC-0D5ED7BC8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Lucida Sans" panose="020B0602030504020204" pitchFamily="34" charset="0"/>
              </a:rPr>
              <a:t>APPLICATION FEATURES(Cont..)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DE1EA21-6637-9550-E173-1042196731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945" y="2501660"/>
            <a:ext cx="5096042" cy="3321169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84A62A5-FBBB-7E42-4462-079D42BC5C9B}"/>
              </a:ext>
            </a:extLst>
          </p:cNvPr>
          <p:cNvSpPr txBox="1"/>
          <p:nvPr/>
        </p:nvSpPr>
        <p:spPr>
          <a:xfrm>
            <a:off x="6188014" y="4356340"/>
            <a:ext cx="4123430" cy="1466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C96BFD7-D07B-F2C1-5221-D7084FD10A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501659"/>
            <a:ext cx="5510498" cy="3321169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50B552A-D2A0-4066-02FE-0B7126C4D602}"/>
              </a:ext>
            </a:extLst>
          </p:cNvPr>
          <p:cNvSpPr txBox="1"/>
          <p:nvPr/>
        </p:nvSpPr>
        <p:spPr>
          <a:xfrm>
            <a:off x="4858327" y="1885890"/>
            <a:ext cx="16810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Dashboard</a:t>
            </a:r>
          </a:p>
        </p:txBody>
      </p:sp>
    </p:spTree>
    <p:extLst>
      <p:ext uri="{BB962C8B-B14F-4D97-AF65-F5344CB8AC3E}">
        <p14:creationId xmlns:p14="http://schemas.microsoft.com/office/powerpoint/2010/main" val="16885739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B5BD84-761D-4451-FCC1-8ADCC515A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Lucida Sans" panose="020B0602030504020204" pitchFamily="34" charset="0"/>
              </a:rPr>
              <a:t>APPLICATION FEATURES(Cont..)</a:t>
            </a:r>
            <a:endParaRPr lang="en-US" sz="3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51C698-619F-859D-BC1A-E87AB8BD8E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239" y="2538962"/>
            <a:ext cx="4996870" cy="353960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1947FFFC-ADE7-F60A-0AB9-87251F6E73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538962"/>
            <a:ext cx="5262416" cy="357242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A0F2E35-528B-5579-2B47-5210BD6399D0}"/>
              </a:ext>
            </a:extLst>
          </p:cNvPr>
          <p:cNvSpPr txBox="1"/>
          <p:nvPr/>
        </p:nvSpPr>
        <p:spPr>
          <a:xfrm>
            <a:off x="7130473" y="5083272"/>
            <a:ext cx="45997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anose="030F0702030302020204" pitchFamily="66" charset="0"/>
              </a:rPr>
              <a:t>In order to getting access of this application , Student/Admin must be needed to register/login.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83341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F4F3C6-2B4F-8D11-DBB1-D06E56F6C9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335152"/>
            <a:ext cx="9601196" cy="1303867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Lucida Sans" panose="020B0602030504020204" pitchFamily="34" charset="0"/>
              </a:rPr>
              <a:t>APPLICATION FEATURES(Cont..)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5669088-E4D2-C49B-B1A0-097B39A05B4D}"/>
              </a:ext>
            </a:extLst>
          </p:cNvPr>
          <p:cNvSpPr txBox="1"/>
          <p:nvPr/>
        </p:nvSpPr>
        <p:spPr>
          <a:xfrm>
            <a:off x="6188014" y="4356340"/>
            <a:ext cx="4123430" cy="1466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C3E931C-7C3B-F3A6-8013-D62C780F5BD5}"/>
              </a:ext>
            </a:extLst>
          </p:cNvPr>
          <p:cNvSpPr txBox="1"/>
          <p:nvPr/>
        </p:nvSpPr>
        <p:spPr>
          <a:xfrm>
            <a:off x="5422261" y="5638163"/>
            <a:ext cx="1857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>
                <a:latin typeface="Comic Sans MS" panose="030F0702030302020204" pitchFamily="66" charset="0"/>
              </a:rPr>
              <a:t>Teacher Table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A3CADA-FBDA-6CB6-00F8-9BA76E2148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955" y="1749854"/>
            <a:ext cx="3419592" cy="368762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67645A1-0005-B62B-718F-32C91995BB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3550" y="1742387"/>
            <a:ext cx="3500873" cy="369468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A590A8F-FE42-9E59-BCA8-D5D84FE505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9154" y="1742387"/>
            <a:ext cx="3629891" cy="369468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0B1F63E-96B0-8819-B6DF-E2A456155729}"/>
              </a:ext>
            </a:extLst>
          </p:cNvPr>
          <p:cNvSpPr txBox="1"/>
          <p:nvPr/>
        </p:nvSpPr>
        <p:spPr>
          <a:xfrm>
            <a:off x="1654577" y="5638163"/>
            <a:ext cx="1857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>
                <a:latin typeface="Comic Sans MS" panose="030F0702030302020204" pitchFamily="66" charset="0"/>
              </a:rPr>
              <a:t>Student Table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BE8FD6A-DD2D-650D-6CB4-73F97E32C6CB}"/>
              </a:ext>
            </a:extLst>
          </p:cNvPr>
          <p:cNvSpPr txBox="1"/>
          <p:nvPr/>
        </p:nvSpPr>
        <p:spPr>
          <a:xfrm>
            <a:off x="9002295" y="5638163"/>
            <a:ext cx="1857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>
                <a:latin typeface="Comic Sans MS" panose="030F0702030302020204" pitchFamily="66" charset="0"/>
              </a:rPr>
              <a:t>Staff Table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B437343-0D50-77BC-E4EA-17D2D07CC0EA}"/>
              </a:ext>
            </a:extLst>
          </p:cNvPr>
          <p:cNvSpPr txBox="1"/>
          <p:nvPr/>
        </p:nvSpPr>
        <p:spPr>
          <a:xfrm>
            <a:off x="5167025" y="1341316"/>
            <a:ext cx="1857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>
                <a:solidFill>
                  <a:schemeClr val="accent4"/>
                </a:solidFill>
                <a:latin typeface="Comic Sans MS" panose="030F0702030302020204" pitchFamily="66" charset="0"/>
              </a:rPr>
              <a:t>After Login</a:t>
            </a:r>
          </a:p>
        </p:txBody>
      </p:sp>
    </p:spTree>
    <p:extLst>
      <p:ext uri="{BB962C8B-B14F-4D97-AF65-F5344CB8AC3E}">
        <p14:creationId xmlns:p14="http://schemas.microsoft.com/office/powerpoint/2010/main" val="212296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480</TotalTime>
  <Words>477</Words>
  <Application>Microsoft Office PowerPoint</Application>
  <PresentationFormat>Widescreen</PresentationFormat>
  <Paragraphs>97</Paragraphs>
  <Slides>17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5" baseType="lpstr">
      <vt:lpstr>Arial</vt:lpstr>
      <vt:lpstr>Comic Sans MS</vt:lpstr>
      <vt:lpstr>Cooper Black</vt:lpstr>
      <vt:lpstr>Eras Demi ITC</vt:lpstr>
      <vt:lpstr>Gabriola</vt:lpstr>
      <vt:lpstr>Garamond</vt:lpstr>
      <vt:lpstr>Lucida Sans</vt:lpstr>
      <vt:lpstr>Organic</vt:lpstr>
      <vt:lpstr>PowerPoint Presentation</vt:lpstr>
      <vt:lpstr>FEC DIARY</vt:lpstr>
      <vt:lpstr>INTRODUCTION</vt:lpstr>
      <vt:lpstr>MOTIVATION &amp; GOAL</vt:lpstr>
      <vt:lpstr>APPLICATION FEATURES</vt:lpstr>
      <vt:lpstr>APPLICATION FEATURES(Cont..)</vt:lpstr>
      <vt:lpstr>APPLICATION FEATURES(Cont..)</vt:lpstr>
      <vt:lpstr>APPLICATION FEATURES(Cont..)</vt:lpstr>
      <vt:lpstr>APPLICATION FEATURES(Cont..)</vt:lpstr>
      <vt:lpstr>APPLICATION FEATURES(Cont..)</vt:lpstr>
      <vt:lpstr>APPLICATION FEATURES(Cont..)</vt:lpstr>
      <vt:lpstr>APPLICATION FEATURES(Cont..)</vt:lpstr>
      <vt:lpstr>Project View</vt:lpstr>
      <vt:lpstr>Future Work</vt:lpstr>
      <vt:lpstr>Working TimeLine</vt:lpstr>
      <vt:lpstr>REFERENCES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FEC DIARY</dc:title>
  <dc:creator>MUJ4H1D</dc:creator>
  <cp:lastModifiedBy>Mitul</cp:lastModifiedBy>
  <cp:revision>73</cp:revision>
  <dcterms:created xsi:type="dcterms:W3CDTF">2022-12-04T18:12:40Z</dcterms:created>
  <dcterms:modified xsi:type="dcterms:W3CDTF">2023-01-16T22:15:08Z</dcterms:modified>
</cp:coreProperties>
</file>